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57" r:id="rId2"/>
    <p:sldId id="376" r:id="rId3"/>
    <p:sldId id="365" r:id="rId4"/>
    <p:sldId id="367" r:id="rId5"/>
    <p:sldId id="304" r:id="rId6"/>
    <p:sldId id="305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30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257" r:id="rId32"/>
    <p:sldId id="258" r:id="rId33"/>
    <p:sldId id="265" r:id="rId34"/>
    <p:sldId id="266" r:id="rId35"/>
    <p:sldId id="267" r:id="rId36"/>
    <p:sldId id="261" r:id="rId37"/>
    <p:sldId id="271" r:id="rId38"/>
    <p:sldId id="269" r:id="rId39"/>
    <p:sldId id="274" r:id="rId40"/>
    <p:sldId id="268" r:id="rId41"/>
    <p:sldId id="273" r:id="rId42"/>
    <p:sldId id="272" r:id="rId43"/>
    <p:sldId id="276" r:id="rId44"/>
    <p:sldId id="331" r:id="rId45"/>
    <p:sldId id="332" r:id="rId46"/>
    <p:sldId id="333" r:id="rId47"/>
    <p:sldId id="334" r:id="rId48"/>
    <p:sldId id="278" r:id="rId49"/>
    <p:sldId id="340" r:id="rId50"/>
    <p:sldId id="341" r:id="rId51"/>
    <p:sldId id="358" r:id="rId52"/>
    <p:sldId id="359" r:id="rId53"/>
    <p:sldId id="372" r:id="rId54"/>
    <p:sldId id="373" r:id="rId55"/>
    <p:sldId id="374" r:id="rId56"/>
    <p:sldId id="375" r:id="rId57"/>
    <p:sldId id="360" r:id="rId58"/>
    <p:sldId id="361" r:id="rId59"/>
    <p:sldId id="362" r:id="rId60"/>
    <p:sldId id="342" r:id="rId61"/>
    <p:sldId id="343" r:id="rId62"/>
    <p:sldId id="344" r:id="rId63"/>
    <p:sldId id="283" r:id="rId64"/>
    <p:sldId id="280" r:id="rId65"/>
    <p:sldId id="286" r:id="rId66"/>
    <p:sldId id="285" r:id="rId67"/>
    <p:sldId id="364" r:id="rId68"/>
    <p:sldId id="363" r:id="rId69"/>
    <p:sldId id="349" r:id="rId70"/>
    <p:sldId id="284" r:id="rId71"/>
    <p:sldId id="262" r:id="rId72"/>
    <p:sldId id="260" r:id="rId73"/>
    <p:sldId id="259" r:id="rId74"/>
    <p:sldId id="350" r:id="rId75"/>
    <p:sldId id="351" r:id="rId76"/>
    <p:sldId id="352" r:id="rId77"/>
    <p:sldId id="353" r:id="rId78"/>
    <p:sldId id="354" r:id="rId79"/>
    <p:sldId id="355" r:id="rId80"/>
    <p:sldId id="296" r:id="rId81"/>
    <p:sldId id="300" r:id="rId82"/>
    <p:sldId id="301" r:id="rId83"/>
    <p:sldId id="291" r:id="rId84"/>
    <p:sldId id="290" r:id="rId85"/>
    <p:sldId id="289" r:id="rId86"/>
    <p:sldId id="288" r:id="rId87"/>
    <p:sldId id="339" r:id="rId88"/>
    <p:sldId id="295" r:id="rId89"/>
    <p:sldId id="299" r:id="rId90"/>
    <p:sldId id="298" r:id="rId91"/>
    <p:sldId id="297" r:id="rId92"/>
    <p:sldId id="293" r:id="rId93"/>
    <p:sldId id="302" r:id="rId94"/>
    <p:sldId id="292" r:id="rId95"/>
    <p:sldId id="356" r:id="rId9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C36AD-F08D-473A-9659-BF20A31F5FC6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73C8F-8FD4-4164-8094-4170E881B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4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39C9A2-0A96-46FF-970F-B4D9BCAC3041}" type="slidenum">
              <a:rPr lang="ru-RU" smtClean="0"/>
              <a:pPr eaLnBrk="1" hangingPunct="1"/>
              <a:t>7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b="1" i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3233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8755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0183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4093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15531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22638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9796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AA6B8CE-B26D-471A-B141-A18F6C1949FF}" type="slidenum">
              <a:rPr lang="ru-RU" smtClean="0">
                <a:latin typeface="Arial" charset="0"/>
              </a:rPr>
              <a:pPr eaLnBrk="1" hangingPunct="1"/>
              <a:t>13</a:t>
            </a:fld>
            <a:endParaRPr lang="ru-RU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b="1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b="1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72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23B8D9A3-EA87-42D0-B8A8-638B58035F8C}" type="slidenum">
              <a:rPr lang="ru-RU" smtClean="0">
                <a:latin typeface="Arial" charset="0"/>
              </a:rPr>
              <a:pPr eaLnBrk="1" hangingPunct="1"/>
              <a:t>15</a:t>
            </a:fld>
            <a:endParaRPr lang="ru-RU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3563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200A73B-0E11-4EE1-8AB9-AB6E31E5B074}" type="slidenum">
              <a:rPr lang="ru-RU" smtClean="0">
                <a:latin typeface="Arial" charset="0"/>
              </a:rPr>
              <a:pPr eaLnBrk="1" hangingPunct="1"/>
              <a:t>16</a:t>
            </a:fld>
            <a:endParaRPr lang="ru-RU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6452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AD9E2B5-D985-4C1F-AA19-CC50A14C493B}" type="slidenum">
              <a:rPr lang="ru-RU" smtClean="0">
                <a:latin typeface="Arial" charset="0"/>
              </a:rPr>
              <a:pPr eaLnBrk="1" hangingPunct="1"/>
              <a:t>19</a:t>
            </a:fld>
            <a:endParaRPr lang="ru-RU" smtClean="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eaLnBrk="1" hangingPunct="1">
              <a:buFontTx/>
              <a:buChar char="•"/>
            </a:pPr>
            <a:r>
              <a:rPr lang="ru-RU" smtClean="0"/>
              <a:t>Классические проявления ВПГ- инфекции представлены на слайде – они, как правило, сложности в диагностике не представляют. Тем не менее, такая форма – не частая.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5557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6B9520D-AB99-4567-956C-59F87A7C5619}" type="slidenum">
              <a:rPr lang="ru-RU" smtClean="0">
                <a:latin typeface="Arial" charset="0"/>
              </a:rPr>
              <a:pPr eaLnBrk="1" hangingPunct="1"/>
              <a:t>20</a:t>
            </a:fld>
            <a:endParaRPr lang="ru-RU" smtClean="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546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eaLnBrk="1" hangingPunct="1">
              <a:buFontTx/>
              <a:buChar char="•"/>
            </a:pPr>
            <a:r>
              <a:rPr lang="ru-RU" smtClean="0"/>
              <a:t>Первичные поражения при генитальном герпесе длятся </a:t>
            </a:r>
            <a:r>
              <a:rPr lang="en-GB" smtClean="0"/>
              <a:t> 2</a:t>
            </a:r>
            <a:r>
              <a:rPr lang="en-GB" smtClean="0">
                <a:sym typeface="Symbol" pitchFamily="18" charset="2"/>
              </a:rPr>
              <a:t>6 </a:t>
            </a:r>
            <a:r>
              <a:rPr lang="ru-RU" smtClean="0">
                <a:sym typeface="Symbol" pitchFamily="18" charset="2"/>
              </a:rPr>
              <a:t>недель</a:t>
            </a:r>
            <a:r>
              <a:rPr lang="en-GB" smtClean="0">
                <a:sym typeface="Symbol" pitchFamily="18" charset="2"/>
              </a:rPr>
              <a:t>, </a:t>
            </a:r>
            <a:r>
              <a:rPr lang="ru-RU" smtClean="0">
                <a:sym typeface="Symbol" pitchFamily="18" charset="2"/>
              </a:rPr>
              <a:t>могут сопровождаться выраженным болевым синдромом; в пузырьках находится огромное количество инфекционных вирионов ВПГ-2. При первичной инфекции выделение вирусов может длиться </a:t>
            </a:r>
            <a:r>
              <a:rPr lang="en-GB" smtClean="0"/>
              <a:t>15</a:t>
            </a:r>
            <a:r>
              <a:rPr lang="en-GB" smtClean="0">
                <a:sym typeface="Symbol" pitchFamily="18" charset="2"/>
              </a:rPr>
              <a:t>16 </a:t>
            </a:r>
            <a:r>
              <a:rPr lang="ru-RU" smtClean="0">
                <a:sym typeface="Symbol" pitchFamily="18" charset="2"/>
              </a:rPr>
              <a:t>дней</a:t>
            </a:r>
            <a:r>
              <a:rPr lang="en-GB" smtClean="0">
                <a:sym typeface="Symbol" pitchFamily="18" charset="2"/>
              </a:rPr>
              <a:t>.</a:t>
            </a:r>
            <a:r>
              <a:rPr lang="en-GB" baseline="30000" smtClean="0">
                <a:sym typeface="Symbol" pitchFamily="18" charset="2"/>
              </a:rPr>
              <a:t>1</a:t>
            </a:r>
            <a:endParaRPr lang="en-GB" smtClean="0"/>
          </a:p>
          <a:p>
            <a:pPr marL="180975" indent="-180975" eaLnBrk="1" hangingPunct="1">
              <a:buFontTx/>
              <a:buChar char="•"/>
            </a:pPr>
            <a:r>
              <a:rPr lang="ru-RU" smtClean="0"/>
              <a:t>Поражения появляются спустя примерно </a:t>
            </a:r>
            <a:r>
              <a:rPr lang="en-GB" smtClean="0"/>
              <a:t>6 </a:t>
            </a:r>
            <a:r>
              <a:rPr lang="ru-RU" smtClean="0"/>
              <a:t>дней после сексуального контакта с инфицированным партнером</a:t>
            </a:r>
            <a:r>
              <a:rPr lang="en-GB" smtClean="0"/>
              <a:t>.</a:t>
            </a:r>
            <a:r>
              <a:rPr lang="en-GB" baseline="30000" smtClean="0"/>
              <a:t>1</a:t>
            </a:r>
            <a:endParaRPr lang="en-GB" smtClean="0"/>
          </a:p>
          <a:p>
            <a:pPr marL="180975" indent="-180975" eaLnBrk="1" hangingPunct="1"/>
            <a:endParaRPr lang="en-GB" smtClean="0"/>
          </a:p>
          <a:p>
            <a:pPr marL="180975" indent="-180975" eaLnBrk="1" hangingPunct="1"/>
            <a:r>
              <a:rPr lang="ru-RU" sz="1000" b="1" smtClean="0"/>
              <a:t>Ссылка</a:t>
            </a:r>
            <a:endParaRPr lang="en-GB" sz="1000" b="1" smtClean="0"/>
          </a:p>
          <a:p>
            <a:pPr marL="180975" indent="-180975" eaLnBrk="1" hangingPunct="1"/>
            <a:r>
              <a:rPr lang="en-GB" sz="1000" smtClean="0"/>
              <a:t>1.	</a:t>
            </a:r>
            <a:r>
              <a:rPr lang="en-AU" sz="1000" smtClean="0">
                <a:solidFill>
                  <a:srgbClr val="000000"/>
                </a:solidFill>
                <a:cs typeface="Arial" charset="0"/>
              </a:rPr>
              <a:t>Beauman JG. Genital herpes: a review. </a:t>
            </a:r>
            <a:r>
              <a:rPr lang="en-AU" sz="1000" i="1" smtClean="0">
                <a:solidFill>
                  <a:srgbClr val="000000"/>
                </a:solidFill>
                <a:cs typeface="Arial" charset="0"/>
              </a:rPr>
              <a:t>Am Fam Physician </a:t>
            </a:r>
            <a:r>
              <a:rPr lang="en-AU" sz="1000" smtClean="0">
                <a:solidFill>
                  <a:srgbClr val="000000"/>
                </a:solidFill>
                <a:cs typeface="Arial" charset="0"/>
              </a:rPr>
              <a:t>2005;</a:t>
            </a:r>
            <a:r>
              <a:rPr lang="en-AU" sz="1000" b="1" smtClean="0">
                <a:solidFill>
                  <a:srgbClr val="000000"/>
                </a:solidFill>
                <a:cs typeface="Arial" charset="0"/>
              </a:rPr>
              <a:t>72</a:t>
            </a:r>
            <a:r>
              <a:rPr lang="en-AU" sz="1000" smtClean="0">
                <a:solidFill>
                  <a:srgbClr val="000000"/>
                </a:solidFill>
                <a:cs typeface="Arial" charset="0"/>
              </a:rPr>
              <a:t>:1527</a:t>
            </a:r>
            <a:r>
              <a:rPr lang="en-AU" sz="100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34.</a:t>
            </a:r>
          </a:p>
          <a:p>
            <a:pPr marL="180975" indent="-180975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123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794BC49-EE09-4381-B883-52025F82EAEB}" type="slidenum">
              <a:rPr lang="ru-RU" smtClean="0">
                <a:latin typeface="Arial" charset="0"/>
              </a:rPr>
              <a:pPr eaLnBrk="1" hangingPunct="1"/>
              <a:t>21</a:t>
            </a:fld>
            <a:endParaRPr lang="ru-RU" smtClean="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eaLnBrk="1" hangingPunct="1">
              <a:buFontTx/>
              <a:buChar char="•"/>
            </a:pPr>
            <a:r>
              <a:rPr lang="ru-RU" smtClean="0"/>
              <a:t>Бессимптомное поражение, обусловленное ВПГ, выявленное в ходе кольпоскопии.</a:t>
            </a:r>
            <a:endParaRPr lang="en-GB" smtClean="0"/>
          </a:p>
          <a:p>
            <a:pPr marL="180975" indent="-180975" eaLnBrk="1" hangingPunct="1">
              <a:buFontTx/>
              <a:buChar char="•"/>
            </a:pPr>
            <a:r>
              <a:rPr lang="ru-RU" smtClean="0"/>
              <a:t>Бессимптомное поражение при генитальном герпесе  может быть диагностировано только при высокой степени настороженности врача в отношении данной инфекции</a:t>
            </a:r>
            <a:r>
              <a:rPr lang="en-GB" smtClean="0"/>
              <a:t>. 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701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D9A8FDB-C064-40F5-8C75-92F9DEE564D2}" type="slidenum">
              <a:rPr lang="ru-RU" smtClean="0">
                <a:latin typeface="Arial" charset="0"/>
              </a:rPr>
              <a:pPr eaLnBrk="1" hangingPunct="1"/>
              <a:t>22</a:t>
            </a:fld>
            <a:endParaRPr lang="ru-RU" smtClean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06932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0878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49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4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83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800DA-DB7E-42D6-A645-91DD8BCB6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87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126B0-796E-4CED-BE45-A1C07AE6A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6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9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19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027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76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46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73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04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79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81DA-1239-42FF-BE36-3130A60FC1BE}" type="datetimeFigureOut">
              <a:rPr lang="ru-RU" smtClean="0"/>
              <a:t>18.01.2020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1BEE-D588-449C-BB41-99F652373D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8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030" y="1028699"/>
            <a:ext cx="11635740" cy="1703071"/>
          </a:xfrm>
          <a:ln>
            <a:solidFill>
              <a:srgbClr val="663300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 заразных кожных заболеваний 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слизистой оболочке рта и красной каймы губ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320540"/>
            <a:ext cx="9144000" cy="9372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дерматовенерологии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ОрГМУ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9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sh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9215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772" name="Прямоугольник 1"/>
          <p:cNvSpPr>
            <a:spLocks noChangeArrowheads="1"/>
          </p:cNvSpPr>
          <p:nvPr/>
        </p:nvSpPr>
        <p:spPr bwMode="auto">
          <a:xfrm>
            <a:off x="1211581" y="1962151"/>
            <a:ext cx="1001268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Многочисленными исследованиями показано, что вирусами простого герпеса инфицировано 65-90% населения планеты.</a:t>
            </a:r>
          </a:p>
          <a:p>
            <a:pPr algn="ctr">
              <a:lnSpc>
                <a:spcPct val="15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данным ВОЗ, смертность, обусловленная вирусом герпеса, занимает второе место после гриппа.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88914"/>
            <a:ext cx="2082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3648075" y="620714"/>
            <a:ext cx="44640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Вирус простого герпеса (ВПГ):</a:t>
            </a:r>
          </a:p>
          <a:p>
            <a:pPr algn="l" eaLnBrk="1" hangingPunct="1">
              <a:lnSpc>
                <a:spcPct val="130000"/>
              </a:lnSpc>
              <a:buFontTx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высококонтагиозен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150000"/>
              </a:lnSpc>
              <a:buFontTx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риск передачи партнёру – 75%</a:t>
            </a:r>
          </a:p>
          <a:p>
            <a:pPr algn="l" eaLnBrk="1" hangingPunct="1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679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5826" y="320676"/>
            <a:ext cx="6469063" cy="11731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Пути передачи инфекции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88670" y="1196976"/>
            <a:ext cx="10629899" cy="2600325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Заражаются   ВПГ-1 в  детстве  при   прямом  контакте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инфицированными людьми.  Перенесённая в детстве инфекция ВПГ-1 не предотвращает заражения ВПГ-2, но тяжесть течения заметно снижается, чаще заболевание переходит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латентную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бессимптомную форму.</a:t>
            </a:r>
          </a:p>
          <a:p>
            <a:pPr algn="ctr" eaLnBrk="1" hangingPunct="1"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08661" y="3644901"/>
            <a:ext cx="10709908" cy="21764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2400" dirty="0">
              <a:solidFill>
                <a:srgbClr val="150DAD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ВПГ-2 передаётся при половом контакте, и в  период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вирусемии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возможен парентеральный путь передачи инфекции. Этим путём нередко инфицируются наркоманы.</a:t>
            </a:r>
          </a:p>
        </p:txBody>
      </p:sp>
    </p:spTree>
    <p:extLst>
      <p:ext uri="{BB962C8B-B14F-4D97-AF65-F5344CB8AC3E}">
        <p14:creationId xmlns:p14="http://schemas.microsoft.com/office/powerpoint/2010/main" val="502349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703512" y="764704"/>
            <a:ext cx="9086408" cy="5832648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US" sz="9600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8600" dirty="0" smtClean="0">
                <a:latin typeface="Times New Roman" pitchFamily="18" charset="0"/>
              </a:rPr>
              <a:t> Каждый </a:t>
            </a:r>
            <a:r>
              <a:rPr lang="ru-RU" sz="8600" dirty="0">
                <a:latin typeface="Times New Roman" pitchFamily="18" charset="0"/>
              </a:rPr>
              <a:t>5 житель-носитель  </a:t>
            </a:r>
            <a:r>
              <a:rPr lang="ru-RU" sz="8600" dirty="0" err="1">
                <a:latin typeface="Times New Roman" pitchFamily="18" charset="0"/>
              </a:rPr>
              <a:t>ген.герп</a:t>
            </a:r>
            <a:r>
              <a:rPr lang="ru-RU" sz="8600" dirty="0">
                <a:latin typeface="Times New Roman" pitchFamily="18" charset="0"/>
              </a:rPr>
              <a:t>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ru-RU" sz="8600" dirty="0">
              <a:latin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8600" dirty="0" smtClean="0">
                <a:latin typeface="Times New Roman" pitchFamily="18" charset="0"/>
              </a:rPr>
              <a:t> Симптоматический </a:t>
            </a:r>
            <a:r>
              <a:rPr lang="ru-RU" sz="8600" dirty="0">
                <a:latin typeface="Times New Roman" pitchFamily="18" charset="0"/>
              </a:rPr>
              <a:t>диагностированный герпес: 5-20%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ru-RU" sz="8600" dirty="0">
              <a:latin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8600" dirty="0">
                <a:latin typeface="Times New Roman" pitchFamily="18" charset="0"/>
              </a:rPr>
              <a:t>  Нераспознанное </a:t>
            </a:r>
            <a:r>
              <a:rPr lang="ru-RU" sz="8600" dirty="0" err="1">
                <a:latin typeface="Times New Roman" pitchFamily="18" charset="0"/>
              </a:rPr>
              <a:t>атипичное</a:t>
            </a:r>
            <a:r>
              <a:rPr lang="ru-RU" sz="8600" dirty="0">
                <a:latin typeface="Times New Roman" pitchFamily="18" charset="0"/>
              </a:rPr>
              <a:t> течение — 40-60%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ru-RU" sz="8600" dirty="0">
              <a:latin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8600" dirty="0">
                <a:latin typeface="Times New Roman" pitchFamily="18" charset="0"/>
              </a:rPr>
              <a:t>   Бессимптомный герпес — 20%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ru-RU" sz="8600" dirty="0">
              <a:latin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8600" dirty="0">
                <a:latin typeface="Times New Roman" pitchFamily="18" charset="0"/>
              </a:rPr>
              <a:t> Заболеваемость: 80-200 на 100 тыс. </a:t>
            </a:r>
          </a:p>
          <a:p>
            <a:pPr marL="18288" indent="0">
              <a:buClr>
                <a:schemeClr val="tx1"/>
              </a:buClr>
              <a:buNone/>
              <a:defRPr/>
            </a:pPr>
            <a:r>
              <a:rPr lang="ru-RU" sz="8600" dirty="0">
                <a:latin typeface="Times New Roman" pitchFamily="18" charset="0"/>
              </a:rPr>
              <a:t>    (Россия, 2006).</a:t>
            </a:r>
            <a:endParaRPr lang="en-US" sz="86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5600" dirty="0">
              <a:latin typeface="Times New Roman" pitchFamily="18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4113" y="260352"/>
            <a:ext cx="7543800" cy="50435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dirty="0">
                <a:latin typeface="Times New Roman" pitchFamily="18" charset="0"/>
              </a:rPr>
              <a:t>Эпидемиология генитального герпеса</a:t>
            </a:r>
          </a:p>
        </p:txBody>
      </p:sp>
    </p:spTree>
    <p:extLst>
      <p:ext uri="{BB962C8B-B14F-4D97-AF65-F5344CB8AC3E}">
        <p14:creationId xmlns:p14="http://schemas.microsoft.com/office/powerpoint/2010/main" val="912328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703389" y="1"/>
            <a:ext cx="87137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Герпесвирусная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инфекция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угрозы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0264"/>
            <a:ext cx="9144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703389" y="981075"/>
            <a:ext cx="9315131" cy="40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b="1" dirty="0">
                <a:solidFill>
                  <a:srgbClr val="FFFF00"/>
                </a:solidFill>
              </a:rPr>
              <a:t> 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Роль ВПГ 2 типа в развитии неопластических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роцессов (кофактор канцерогенеза)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Неблагоприятное влияние на течение беременности 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 родов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Формирование вирусных иммунодефицитных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остояний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Активирование вирусом прогрессирования ВИЧ-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нфекции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lnSpc>
                <a:spcPct val="13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l-GR" sz="16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Char char="§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Увеличение роли резистентных к базовым препаратам штаммов вируса герпеса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l-GR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260649"/>
            <a:ext cx="8352928" cy="5976664"/>
          </a:xfrm>
        </p:spPr>
        <p:txBody>
          <a:bodyPr/>
          <a:lstStyle/>
          <a:p>
            <a:pPr eaLnBrk="1" hangingPunct="1">
              <a:defRPr/>
            </a:pPr>
            <a:endParaRPr lang="en-US" b="1" dirty="0" smtClean="0"/>
          </a:p>
          <a:p>
            <a:pPr marL="0" indent="0" algn="ctr" eaLnBrk="1" hangingPunct="1">
              <a:buClr>
                <a:schemeClr val="tx1"/>
              </a:buClr>
              <a:buNone/>
              <a:defRPr/>
            </a:pPr>
            <a:endParaRPr lang="ru-RU" sz="36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ru-RU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Контактный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Трансплацентарный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11480"/>
            <a:ext cx="8820472" cy="457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ПУТИ ПЕРЕДАЧИ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24000" y="404814"/>
            <a:ext cx="9144000" cy="765175"/>
          </a:xfrm>
          <a:prstGeom prst="rect">
            <a:avLst/>
          </a:prstGeom>
          <a:solidFill>
            <a:schemeClr val="bg1">
              <a:alpha val="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566989" y="138114"/>
            <a:ext cx="6842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800">
                <a:latin typeface="Times New Roman" pitchFamily="18" charset="0"/>
                <a:cs typeface="Times New Roman" pitchFamily="18" charset="0"/>
              </a:rPr>
              <a:t>Заражение ВПГ-2 при половом контакте  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919288" y="5589589"/>
            <a:ext cx="8424862" cy="369887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6870" name="Picture 6" descr="sex-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920751"/>
            <a:ext cx="6018212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800600" y="6491289"/>
            <a:ext cx="2327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CC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1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209800" y="54102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/>
          </a:p>
        </p:txBody>
      </p:sp>
      <p:sp>
        <p:nvSpPr>
          <p:cNvPr id="14341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1341439"/>
            <a:ext cx="7848600" cy="4884737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defRPr/>
            </a:pPr>
            <a:endParaRPr lang="ru-RU" dirty="0" smtClean="0">
              <a:solidFill>
                <a:srgbClr val="003366"/>
              </a:solidFill>
            </a:endParaRPr>
          </a:p>
          <a:p>
            <a:pPr marL="609600" indent="-609600">
              <a:spcBef>
                <a:spcPct val="50000"/>
              </a:spcBef>
              <a:buNone/>
              <a:defRPr/>
            </a:pPr>
            <a:endParaRPr lang="ru-RU" dirty="0" smtClean="0">
              <a:solidFill>
                <a:srgbClr val="003366"/>
              </a:solidFill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703389" y="476251"/>
            <a:ext cx="4968875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Фазы патогенеза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Внедрение вируса в клетки эпителия и репликация. 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Проникновение вируса в чувствительные нервные окончания и сенсорные ганглии.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Элиминация ВПГ из органов и тканей с персистенцией в ганглиях.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Реактивация размножения и перемещение по нервным волокнам к воротам инфекции.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defRPr/>
            </a:pPr>
            <a:endParaRPr lang="ru-RU" sz="2000" b="1" dirty="0">
              <a:solidFill>
                <a:srgbClr val="003366"/>
              </a:solidFill>
              <a:latin typeface="Arial" charset="0"/>
            </a:endParaRPr>
          </a:p>
          <a:p>
            <a:pPr marL="990600" lvl="1" indent="-533400">
              <a:lnSpc>
                <a:spcPct val="90000"/>
              </a:lnSpc>
              <a:spcBef>
                <a:spcPct val="50000"/>
              </a:spcBef>
              <a:buFontTx/>
              <a:buChar char="–"/>
              <a:defRPr/>
            </a:pPr>
            <a:endParaRPr lang="ru-RU" dirty="0">
              <a:solidFill>
                <a:schemeClr val="accent2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ru-RU" sz="2000" dirty="0">
              <a:solidFill>
                <a:schemeClr val="accent2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ru-RU" sz="2000" dirty="0">
              <a:solidFill>
                <a:srgbClr val="008080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ru-RU" sz="2000" dirty="0">
              <a:solidFill>
                <a:srgbClr val="003366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endParaRPr lang="ru-RU" sz="2000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37893" name="Picture 10" descr="патоген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620713"/>
            <a:ext cx="32416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6"/>
          <p:cNvSpPr txBox="1">
            <a:spLocks noChangeArrowheads="1"/>
          </p:cNvSpPr>
          <p:nvPr/>
        </p:nvSpPr>
        <p:spPr bwMode="auto">
          <a:xfrm>
            <a:off x="8759825" y="2852738"/>
            <a:ext cx="376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>
            <a:off x="8975725" y="4581525"/>
            <a:ext cx="376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6477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ChangeArrowheads="1"/>
          </p:cNvSpPr>
          <p:nvPr/>
        </p:nvSpPr>
        <p:spPr bwMode="auto">
          <a:xfrm>
            <a:off x="2268538" y="350838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 flipV="1">
            <a:off x="3975101" y="4556126"/>
            <a:ext cx="1370013" cy="1698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stealth" w="med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6" name="Line 5"/>
          <p:cNvSpPr>
            <a:spLocks noChangeShapeType="1"/>
          </p:cNvSpPr>
          <p:nvPr/>
        </p:nvSpPr>
        <p:spPr bwMode="auto">
          <a:xfrm rot="21076885" flipH="1">
            <a:off x="2695576" y="1681163"/>
            <a:ext cx="695325" cy="9366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17" name="Line 8"/>
          <p:cNvSpPr>
            <a:spLocks noChangeShapeType="1"/>
          </p:cNvSpPr>
          <p:nvPr/>
        </p:nvSpPr>
        <p:spPr bwMode="auto">
          <a:xfrm rot="-500512" flipH="1" flipV="1">
            <a:off x="4521201" y="5233989"/>
            <a:ext cx="847725" cy="123825"/>
          </a:xfrm>
          <a:prstGeom prst="line">
            <a:avLst/>
          </a:prstGeom>
          <a:noFill/>
          <a:ln w="19050">
            <a:solidFill>
              <a:srgbClr val="FEFEFE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8" name="Line 9"/>
          <p:cNvSpPr>
            <a:spLocks noChangeShapeType="1"/>
          </p:cNvSpPr>
          <p:nvPr/>
        </p:nvSpPr>
        <p:spPr bwMode="auto">
          <a:xfrm rot="13571181" flipH="1">
            <a:off x="4057651" y="1809751"/>
            <a:ext cx="533400" cy="1111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8919" name="Picture 11" descr="famvi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038600" cy="541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2135188" y="94348"/>
            <a:ext cx="853281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Цикл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герпе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вирусной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инфекции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1" name="Text Box 14"/>
          <p:cNvSpPr txBox="1">
            <a:spLocks noChangeArrowheads="1"/>
          </p:cNvSpPr>
          <p:nvPr/>
        </p:nvSpPr>
        <p:spPr bwMode="auto">
          <a:xfrm>
            <a:off x="7231466" y="1071539"/>
            <a:ext cx="187166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Вирус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Кожа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Спинно-</a:t>
            </a:r>
          </a:p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мозговой узел</a:t>
            </a:r>
          </a:p>
          <a:p>
            <a:endParaRPr lang="ru-RU" sz="2400" b="1">
              <a:latin typeface="Times New Roman" pitchFamily="18" charset="0"/>
              <a:cs typeface="Times New Roman" pitchFamily="18" charset="0"/>
            </a:endParaRPr>
          </a:p>
          <a:p>
            <a:endParaRPr lang="ru-RU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Спинной мозг</a:t>
            </a: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2" name="Line 15"/>
          <p:cNvSpPr>
            <a:spLocks noChangeShapeType="1"/>
          </p:cNvSpPr>
          <p:nvPr/>
        </p:nvSpPr>
        <p:spPr bwMode="auto">
          <a:xfrm flipH="1" flipV="1">
            <a:off x="2514600" y="1371600"/>
            <a:ext cx="472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3" name="Line 16"/>
          <p:cNvSpPr>
            <a:spLocks noChangeShapeType="1"/>
          </p:cNvSpPr>
          <p:nvPr/>
        </p:nvSpPr>
        <p:spPr bwMode="auto">
          <a:xfrm flipH="1">
            <a:off x="5691980" y="1371600"/>
            <a:ext cx="154702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4" name="Line 17"/>
          <p:cNvSpPr>
            <a:spLocks noChangeShapeType="1"/>
          </p:cNvSpPr>
          <p:nvPr/>
        </p:nvSpPr>
        <p:spPr bwMode="auto">
          <a:xfrm flipH="1" flipV="1">
            <a:off x="5735638" y="2492375"/>
            <a:ext cx="15128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5" name="Line 18"/>
          <p:cNvSpPr>
            <a:spLocks noChangeShapeType="1"/>
          </p:cNvSpPr>
          <p:nvPr/>
        </p:nvSpPr>
        <p:spPr bwMode="auto">
          <a:xfrm flipH="1">
            <a:off x="4295776" y="4005064"/>
            <a:ext cx="2952749" cy="140037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926" name="Line 19"/>
          <p:cNvSpPr>
            <a:spLocks noChangeShapeType="1"/>
          </p:cNvSpPr>
          <p:nvPr/>
        </p:nvSpPr>
        <p:spPr bwMode="auto">
          <a:xfrm flipH="1">
            <a:off x="5375276" y="5373689"/>
            <a:ext cx="1800225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rrowheads="1"/>
          </p:cNvSpPr>
          <p:nvPr/>
        </p:nvSpPr>
        <p:spPr bwMode="auto">
          <a:xfrm>
            <a:off x="5448300" y="2852738"/>
            <a:ext cx="1511300" cy="7921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ВПГ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524001" y="1557338"/>
            <a:ext cx="37068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50000"/>
              </a:lnSpc>
              <a:defRPr/>
            </a:pPr>
            <a:r>
              <a:rPr lang="ru-RU" b="1" dirty="0" err="1">
                <a:latin typeface="Times New Roman" panose="02020603050405020304" pitchFamily="18" charset="0"/>
                <a:cs typeface="Times New Roman" pitchFamily="18" charset="0"/>
              </a:rPr>
              <a:t>Герпес-ассоциированная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мультиформная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эритема (ГАМЭ)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24001" y="2781300"/>
            <a:ext cx="30972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Неонатальный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герпес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(герпес новорожденных)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063751" y="3860800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Онкология (рак шейки матки,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карцинома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предстательной железы)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6924676" y="925831"/>
            <a:ext cx="4025264" cy="135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Простой герпес кожи и слизистых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лабиальный,генитальный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других локализаций)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8401050" y="2708276"/>
            <a:ext cx="22669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Офтальмогерпес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(конъюнктивит,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кератит и др.)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6743700" y="4221162"/>
            <a:ext cx="4011930" cy="86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Нейрогерпес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герпетический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энцефалит 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энцефаломенингит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эпилептоидный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статус)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2640014" y="5229226"/>
            <a:ext cx="4968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Герпетический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уретрит, простатит, аднексит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935413" y="6021389"/>
            <a:ext cx="5905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Вторичное бесплодие,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невынашивание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беременности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 flipV="1">
            <a:off x="5087939" y="2205039"/>
            <a:ext cx="720725" cy="719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V="1">
            <a:off x="6527801" y="2205039"/>
            <a:ext cx="720725" cy="719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6743700" y="3213100"/>
            <a:ext cx="1657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H="1">
            <a:off x="4656138" y="3284538"/>
            <a:ext cx="10080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5303838" y="3500439"/>
            <a:ext cx="64770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6527801" y="3500439"/>
            <a:ext cx="720725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5880101" y="3573464"/>
            <a:ext cx="358775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5880100" y="5589589"/>
            <a:ext cx="287338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555" name="Rectangle 19"/>
          <p:cNvSpPr>
            <a:spLocks noChangeArrowheads="1"/>
          </p:cNvSpPr>
          <p:nvPr/>
        </p:nvSpPr>
        <p:spPr bwMode="auto">
          <a:xfrm>
            <a:off x="0" y="115888"/>
            <a:ext cx="121920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КЛИНИЧЕСКИЙ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ПОЛИМОРФИЗМ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ГЕРПЕТИЧЕСКОЙ ИНФЕКЦИИ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1992314" y="6524626"/>
            <a:ext cx="41751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>
              <a:lnSpc>
                <a:spcPct val="90000"/>
              </a:lnSpc>
            </a:pPr>
            <a:endParaRPr lang="ru-RU" sz="1400" b="1">
              <a:solidFill>
                <a:srgbClr val="FFFF31"/>
              </a:solidFill>
              <a:latin typeface="Arial" charset="0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1752601" y="6570664"/>
            <a:ext cx="43211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35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913"/>
            <a:ext cx="9174480" cy="85121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Классическое проявление генитального герпеса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7990" r="29643" b="1828"/>
          <a:stretch>
            <a:fillRect/>
          </a:stretch>
        </p:blipFill>
        <p:spPr bwMode="auto">
          <a:xfrm>
            <a:off x="4447224" y="1124269"/>
            <a:ext cx="3673475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6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182880"/>
            <a:ext cx="8614386" cy="64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0" y="152400"/>
            <a:ext cx="8640960" cy="6123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Типичные проявления генитального герпеса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 descr="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725" y="1092736"/>
            <a:ext cx="7448550" cy="4922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88915"/>
            <a:ext cx="9483090" cy="102266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Бессимптомный герпес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атипичные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клинические появления)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 области слизистой шейки матки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 descr="Atlas1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7608" y="2024391"/>
            <a:ext cx="6767512" cy="403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191000" y="6092825"/>
            <a:ext cx="3887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кольпоскопии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3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0344150" y="6381750"/>
            <a:ext cx="9144000" cy="476250"/>
          </a:xfrm>
          <a:prstGeom prst="rect">
            <a:avLst/>
          </a:prstGeom>
          <a:solidFill>
            <a:srgbClr val="3366FF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765175"/>
          </a:xfrm>
          <a:prstGeom prst="rect">
            <a:avLst/>
          </a:prstGeom>
          <a:solidFill>
            <a:srgbClr val="FF0000">
              <a:alpha val="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286000" y="116633"/>
            <a:ext cx="7914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Атипичный генитальный герпес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727575" y="649128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sz="180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926275" y="765176"/>
            <a:ext cx="10379034" cy="369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Атипичный герпес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встречается, примерно, в 20% всех случаев генитального герпеса и характеризуется тем, что специфические проявления герпетической инфекции скрыты симптоматикой сопутствующих местных инфекционных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заболеваний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(чаще всего кандидоза).</a:t>
            </a:r>
          </a:p>
        </p:txBody>
      </p:sp>
    </p:spTree>
    <p:extLst>
      <p:ext uri="{BB962C8B-B14F-4D97-AF65-F5344CB8AC3E}">
        <p14:creationId xmlns:p14="http://schemas.microsoft.com/office/powerpoint/2010/main" val="30121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8151" y="182563"/>
            <a:ext cx="8780463" cy="655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327026"/>
            <a:ext cx="7056438" cy="628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5" y="228600"/>
            <a:ext cx="5327650" cy="624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3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Герпес симплекс_2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39577" r="5457"/>
          <a:stretch>
            <a:fillRect/>
          </a:stretch>
        </p:blipFill>
        <p:spPr>
          <a:xfrm>
            <a:off x="1919289" y="908051"/>
            <a:ext cx="8207375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9950" y="485775"/>
            <a:ext cx="7854950" cy="5607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Скругленный прямоугольник 2"/>
          <p:cNvSpPr>
            <a:spLocks noChangeArrowheads="1"/>
          </p:cNvSpPr>
          <p:nvPr/>
        </p:nvSpPr>
        <p:spPr bwMode="auto">
          <a:xfrm rot="-808724">
            <a:off x="3028951" y="1136650"/>
            <a:ext cx="1941513" cy="71755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3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0350" y="334963"/>
            <a:ext cx="7124700" cy="5175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 rot="280502">
            <a:off x="5375275" y="1052513"/>
            <a:ext cx="2089150" cy="647700"/>
          </a:xfrm>
          <a:prstGeom prst="ellipse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4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750" y="485775"/>
            <a:ext cx="6635750" cy="471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205740"/>
            <a:ext cx="8451638" cy="6338728"/>
          </a:xfrm>
        </p:spPr>
      </p:pic>
    </p:spTree>
    <p:extLst>
      <p:ext uri="{BB962C8B-B14F-4D97-AF65-F5344CB8AC3E}">
        <p14:creationId xmlns:p14="http://schemas.microsoft.com/office/powerpoint/2010/main" val="5676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sh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9215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Вирус простого герпеса 2 типа</a:t>
            </a:r>
          </a:p>
        </p:txBody>
      </p:sp>
      <p:sp>
        <p:nvSpPr>
          <p:cNvPr id="61444" name="Прямоугольник 1"/>
          <p:cNvSpPr>
            <a:spLocks noChangeArrowheads="1"/>
          </p:cNvSpPr>
          <p:nvPr/>
        </p:nvSpPr>
        <p:spPr bwMode="auto">
          <a:xfrm>
            <a:off x="1919289" y="765176"/>
            <a:ext cx="4681537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своим проявлениям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генитальный герпес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практически ничем не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отличается от герпеса,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поражающего кожу лица.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Различие состоит лишь в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локализации (слизистые и кожные покровы половых органов) и видом возбудителя( чаще всего это вирус герпеса 2-го типа).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Особую опасность генитальный герпес представляет у беременных, т.к. может быть передача его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плоду.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49276"/>
            <a:ext cx="4006850" cy="255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2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заболевания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9313" r="4171" b="13406"/>
          <a:stretch/>
        </p:blipFill>
        <p:spPr>
          <a:xfrm>
            <a:off x="312419" y="1788271"/>
            <a:ext cx="5893393" cy="419542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97" y="1788271"/>
            <a:ext cx="5623893" cy="41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83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заболевания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8860"/>
            <a:ext cx="10920174" cy="3640058"/>
          </a:xfrm>
        </p:spPr>
      </p:pic>
    </p:spTree>
    <p:extLst>
      <p:ext uri="{BB962C8B-B14F-4D97-AF65-F5344CB8AC3E}">
        <p14:creationId xmlns:p14="http://schemas.microsoft.com/office/powerpoint/2010/main" val="294938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заболевания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3" y="1531620"/>
            <a:ext cx="4411137" cy="47442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79" y="1531620"/>
            <a:ext cx="3606641" cy="48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10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заболевания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20" y="1825625"/>
            <a:ext cx="5873159" cy="4351338"/>
          </a:xfrm>
        </p:spPr>
      </p:pic>
    </p:spTree>
    <p:extLst>
      <p:ext uri="{BB962C8B-B14F-4D97-AF65-F5344CB8AC3E}">
        <p14:creationId xmlns:p14="http://schemas.microsoft.com/office/powerpoint/2010/main" val="86377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9"/>
          <a:stretch/>
        </p:blipFill>
        <p:spPr>
          <a:xfrm>
            <a:off x="2354581" y="137160"/>
            <a:ext cx="7075169" cy="6607333"/>
          </a:xfrm>
        </p:spPr>
      </p:pic>
    </p:spTree>
    <p:extLst>
      <p:ext uri="{BB962C8B-B14F-4D97-AF65-F5344CB8AC3E}">
        <p14:creationId xmlns:p14="http://schemas.microsoft.com/office/powerpoint/2010/main" val="307640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заболевания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27" y="1478192"/>
            <a:ext cx="6602733" cy="4385398"/>
          </a:xfrm>
        </p:spPr>
      </p:pic>
    </p:spTree>
    <p:extLst>
      <p:ext uri="{BB962C8B-B14F-4D97-AF65-F5344CB8AC3E}">
        <p14:creationId xmlns:p14="http://schemas.microsoft.com/office/powerpoint/2010/main" val="972171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0" y="888350"/>
            <a:ext cx="6332220" cy="4877133"/>
          </a:xfrm>
        </p:spPr>
      </p:pic>
    </p:spTree>
    <p:extLst>
      <p:ext uri="{BB962C8B-B14F-4D97-AF65-F5344CB8AC3E}">
        <p14:creationId xmlns:p14="http://schemas.microsoft.com/office/powerpoint/2010/main" val="2947043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13561" r="12164" b="11592"/>
          <a:stretch/>
        </p:blipFill>
        <p:spPr>
          <a:xfrm>
            <a:off x="182880" y="1346143"/>
            <a:ext cx="5383530" cy="4160000"/>
          </a:xfr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25" y="1349413"/>
            <a:ext cx="5796999" cy="41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6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96" y="308610"/>
            <a:ext cx="7559994" cy="5662613"/>
          </a:xfrm>
        </p:spPr>
      </p:pic>
    </p:spTree>
    <p:extLst>
      <p:ext uri="{BB962C8B-B14F-4D97-AF65-F5344CB8AC3E}">
        <p14:creationId xmlns:p14="http://schemas.microsoft.com/office/powerpoint/2010/main" val="202646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1" y="228600"/>
            <a:ext cx="8659868" cy="648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11" y="274320"/>
            <a:ext cx="8813588" cy="6610191"/>
          </a:xfrm>
        </p:spPr>
      </p:pic>
    </p:spTree>
    <p:extLst>
      <p:ext uri="{BB962C8B-B14F-4D97-AF65-F5344CB8AC3E}">
        <p14:creationId xmlns:p14="http://schemas.microsoft.com/office/powerpoint/2010/main" val="1312818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480060"/>
            <a:ext cx="8592951" cy="5314949"/>
          </a:xfrm>
        </p:spPr>
      </p:pic>
    </p:spTree>
    <p:extLst>
      <p:ext uri="{BB962C8B-B14F-4D97-AF65-F5344CB8AC3E}">
        <p14:creationId xmlns:p14="http://schemas.microsoft.com/office/powerpoint/2010/main" val="2730776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27" y="1062990"/>
            <a:ext cx="9122585" cy="4297680"/>
          </a:xfrm>
        </p:spPr>
      </p:pic>
    </p:spTree>
    <p:extLst>
      <p:ext uri="{BB962C8B-B14F-4D97-AF65-F5344CB8AC3E}">
        <p14:creationId xmlns:p14="http://schemas.microsoft.com/office/powerpoint/2010/main" val="335066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" y="674370"/>
            <a:ext cx="8711166" cy="5997076"/>
          </a:xfrm>
        </p:spPr>
      </p:pic>
    </p:spTree>
    <p:extLst>
      <p:ext uri="{BB962C8B-B14F-4D97-AF65-F5344CB8AC3E}">
        <p14:creationId xmlns:p14="http://schemas.microsoft.com/office/powerpoint/2010/main" val="952193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8" descr="sh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20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9215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Вирус  герпеса 3 типа</a:t>
            </a:r>
          </a:p>
        </p:txBody>
      </p:sp>
      <p:sp>
        <p:nvSpPr>
          <p:cNvPr id="68612" name="Прямоугольник 1"/>
          <p:cNvSpPr>
            <a:spLocks noChangeArrowheads="1"/>
          </p:cNvSpPr>
          <p:nvPr/>
        </p:nvSpPr>
        <p:spPr bwMode="auto">
          <a:xfrm>
            <a:off x="1703388" y="765175"/>
            <a:ext cx="61214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700000"/>
              </a:buClr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Возбудитель – вирус герпеса 3 типа –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zoster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Впервые проявляется как ветряная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оспа, затем латентно существует в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организме.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Проявляется в результате ослабления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организма под влиянием хронических </a:t>
            </a:r>
          </a:p>
          <a:p>
            <a:pPr>
              <a:buClr>
                <a:srgbClr val="700000"/>
              </a:buClr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болезней, на фоне получения</a:t>
            </a:r>
          </a:p>
          <a:p>
            <a:pPr>
              <a:buClr>
                <a:srgbClr val="700000"/>
              </a:buClr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медикаментов, ВИЧ-инфекции и т.д.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700000"/>
              </a:buClr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Характеризуется появлением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герпетической сыпи по ходу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поражённого нерва, лихорадкой, интоксикацией и сильными болями в области высыпания.</a:t>
            </a: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36" y="765176"/>
            <a:ext cx="2724792" cy="221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Герпес зостер туловище A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644" y="3487664"/>
            <a:ext cx="2842176" cy="18759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6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Изображение 105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78" y="304800"/>
            <a:ext cx="4341645" cy="579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60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Герпес зостер_2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3747"/>
          <a:stretch>
            <a:fillRect/>
          </a:stretch>
        </p:blipFill>
        <p:spPr>
          <a:xfrm>
            <a:off x="3935413" y="765175"/>
            <a:ext cx="4171950" cy="5805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584" y="560388"/>
            <a:ext cx="7363916" cy="53831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ВИЧ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60" y="1690688"/>
            <a:ext cx="9442642" cy="4561522"/>
          </a:xfrm>
        </p:spPr>
      </p:pic>
    </p:spTree>
    <p:extLst>
      <p:ext uri="{BB962C8B-B14F-4D97-AF65-F5344CB8AC3E}">
        <p14:creationId xmlns:p14="http://schemas.microsoft.com/office/powerpoint/2010/main" val="392180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577" y="764704"/>
            <a:ext cx="7757343" cy="58326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2279577" y="217488"/>
            <a:ext cx="763284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033" tIns="42017" rIns="84033" bIns="42017">
            <a:spAutoFit/>
          </a:bodyPr>
          <a:lstStyle/>
          <a:p>
            <a:pPr algn="ctr" defTabSz="839788"/>
            <a:r>
              <a:rPr lang="ru-RU" sz="1700" b="1" dirty="0">
                <a:solidFill>
                  <a:srgbClr val="FFFF00"/>
                </a:solidFill>
                <a:latin typeface="Verdana" pitchFamily="34" charset="0"/>
              </a:rPr>
              <a:t>	</a:t>
            </a:r>
            <a:r>
              <a:rPr lang="ru-RU" sz="22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ОПОЯСЫВАЮЩИЙ ГЕРПЕС</a:t>
            </a:r>
          </a:p>
        </p:txBody>
      </p:sp>
    </p:spTree>
    <p:extLst>
      <p:ext uri="{BB962C8B-B14F-4D97-AF65-F5344CB8AC3E}">
        <p14:creationId xmlns:p14="http://schemas.microsoft.com/office/powerpoint/2010/main" val="248248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2890"/>
            <a:ext cx="9208770" cy="76580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«Вирусы - это плохие новости в упаковке из белка»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Питер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Медавар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, нобелевский лауреат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Прямоугольник 1"/>
          <p:cNvSpPr>
            <a:spLocks noChangeArrowheads="1"/>
          </p:cNvSpPr>
          <p:nvPr/>
        </p:nvSpPr>
        <p:spPr bwMode="auto">
          <a:xfrm>
            <a:off x="777240" y="2057399"/>
            <a:ext cx="1086993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Слово «вирус» образовано от лат.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virus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— «яд»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(Мартин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Бейеринком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1899 г.)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Около 80% инфекционных заболеваний, регистрируемых в настоящее время, вызывают вирусы!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Rot="1" noChangeArrowheads="1"/>
          </p:cNvSpPr>
          <p:nvPr/>
        </p:nvSpPr>
        <p:spPr bwMode="auto">
          <a:xfrm>
            <a:off x="1762126" y="255588"/>
            <a:ext cx="89058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033" tIns="42017" rIns="84033" bIns="42017" anchor="ctr"/>
          <a:lstStyle/>
          <a:p>
            <a:pPr algn="ctr" eaLnBrk="0" hangingPunct="0"/>
            <a:r>
              <a:rPr lang="en-US" sz="20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HERPES ZOSTER </a:t>
            </a:r>
            <a:r>
              <a:rPr lang="ru-RU" sz="20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 ЛОКАЛИЗАЦИЕЙ НА ЛИЦЕ</a:t>
            </a:r>
          </a:p>
        </p:txBody>
      </p:sp>
      <p:pic>
        <p:nvPicPr>
          <p:cNvPr id="293891" name="Picture 3" descr="hive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1" y="1847850"/>
            <a:ext cx="4887913" cy="2736850"/>
          </a:xfrm>
          <a:prstGeom prst="rect">
            <a:avLst/>
          </a:prstGeom>
          <a:noFill/>
        </p:spPr>
      </p:pic>
      <p:pic>
        <p:nvPicPr>
          <p:cNvPr id="293892" name="Picture 4" descr="hive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1" y="1847850"/>
            <a:ext cx="4887913" cy="2736850"/>
          </a:xfrm>
          <a:prstGeom prst="rect">
            <a:avLst/>
          </a:prstGeom>
          <a:noFill/>
        </p:spPr>
      </p:pic>
      <p:pic>
        <p:nvPicPr>
          <p:cNvPr id="293893" name="Picture 5" descr="hive-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650" y="1020763"/>
            <a:ext cx="8116888" cy="5453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446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Актиномикоз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20" y="1350638"/>
            <a:ext cx="6837292" cy="5187321"/>
          </a:xfrm>
        </p:spPr>
      </p:pic>
    </p:spTree>
    <p:extLst>
      <p:ext uri="{BB962C8B-B14F-4D97-AF65-F5344CB8AC3E}">
        <p14:creationId xmlns:p14="http://schemas.microsoft.com/office/powerpoint/2010/main" val="769855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34340" y="304800"/>
            <a:ext cx="11046460" cy="57912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Актиномикоз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Лучистые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 очень широко распространены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относятся к группе низших растительных организмов и находятся в воздухе, воде, почве, на растениях в организмах животных и человека. В организме человека грибы обитают в полости рта (зубной налёт, полости кариозных зубов, зубодесневые карманы, миндалины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протоки слюнных желёз), в пищеварительном тракте, на коже и т. д.</a:t>
            </a:r>
          </a:p>
          <a:p>
            <a:pPr algn="ctr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021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6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"/>
            <a:ext cx="8839200" cy="6099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8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Герпес симплекс пол рта_3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9"/>
          <a:stretch>
            <a:fillRect/>
          </a:stretch>
        </p:blipFill>
        <p:spPr>
          <a:xfrm>
            <a:off x="2438401" y="0"/>
            <a:ext cx="68437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29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Герпес симплекс пол рта_1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9"/>
          <a:stretch>
            <a:fillRect/>
          </a:stretch>
        </p:blipFill>
        <p:spPr>
          <a:xfrm>
            <a:off x="3505200" y="0"/>
            <a:ext cx="53022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9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404813"/>
            <a:ext cx="6840537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ltGray">
          <a:xfrm>
            <a:off x="1631950" y="5589588"/>
            <a:ext cx="903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latin typeface="CG Times" pitchFamily="18" charset="0"/>
              </a:rPr>
              <a:t>Стрептококковое импетиго</a:t>
            </a:r>
            <a:r>
              <a:rPr lang="ru-RU" altLang="ru-RU" sz="2400" b="1">
                <a:solidFill>
                  <a:schemeClr val="bg1"/>
                </a:solidFill>
                <a:latin typeface="CG Times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3594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img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1" b="2266"/>
          <a:stretch>
            <a:fillRect/>
          </a:stretch>
        </p:blipFill>
        <p:spPr bwMode="auto">
          <a:xfrm>
            <a:off x="3287714" y="379414"/>
            <a:ext cx="6192837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2057400" y="5157789"/>
            <a:ext cx="838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ru-RU" sz="2400" b="1">
                <a:latin typeface="CG Times" pitchFamily="18" charset="0"/>
              </a:rPr>
              <a:t>Щелевидное импетиго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altLang="ru-RU" sz="2400" b="1">
                <a:latin typeface="CG Times" pitchFamily="18" charset="0"/>
              </a:rPr>
              <a:t>(ангулярный стоматит, заеда)</a:t>
            </a:r>
          </a:p>
        </p:txBody>
      </p:sp>
    </p:spTree>
    <p:extLst>
      <p:ext uri="{BB962C8B-B14F-4D97-AF65-F5344CB8AC3E}">
        <p14:creationId xmlns:p14="http://schemas.microsoft.com/office/powerpoint/2010/main" val="1966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img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9" b="7953"/>
          <a:stretch>
            <a:fillRect/>
          </a:stretch>
        </p:blipFill>
        <p:spPr bwMode="auto">
          <a:xfrm>
            <a:off x="6096000" y="836614"/>
            <a:ext cx="43561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6456363" y="1268413"/>
            <a:ext cx="342900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2400" b="1">
                <a:latin typeface="CG Times" pitchFamily="18" charset="0"/>
              </a:rPr>
              <a:t>Вегетирующий гнойный стоматит</a:t>
            </a:r>
          </a:p>
        </p:txBody>
      </p:sp>
      <p:pic>
        <p:nvPicPr>
          <p:cNvPr id="64516" name="Picture 5" descr="Язва, джиабет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00213"/>
            <a:ext cx="3725862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1591" y="114300"/>
            <a:ext cx="9681210" cy="6338888"/>
          </a:xfrm>
        </p:spPr>
        <p:txBody>
          <a:bodyPr>
            <a:normAutofit/>
          </a:bodyPr>
          <a:lstStyle/>
          <a:p>
            <a:pPr marL="180975" indent="-180975" algn="ctr">
              <a:lnSpc>
                <a:spcPct val="120000"/>
              </a:lnSpc>
              <a:buNone/>
              <a:defRPr/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Описано более 100 представителей семейства</a:t>
            </a:r>
          </a:p>
          <a:p>
            <a:pPr marL="180975" indent="-180975" algn="ctr">
              <a:lnSpc>
                <a:spcPct val="120000"/>
              </a:lnSpc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герпес-вирусов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80975" indent="-180975" algn="ctr">
              <a:lnSpc>
                <a:spcPct val="150000"/>
              </a:lnSpc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Герпес-вирусы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человека распространены повсеместно – это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убиквитарная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инфекция. Отличительное свойство представителей этого семейства – способность вызывать хроническую латентную инфекцию, т.е способность к длительному (пожизненному)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персистированию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80975" indent="-180975" algn="ctr">
              <a:lnSpc>
                <a:spcPct val="150000"/>
              </a:lnSpc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последующей периодической реактивацией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80975" indent="-180975" algn="ctr">
              <a:lnSpc>
                <a:spcPct val="150000"/>
              </a:lnSpc>
              <a:buNone/>
              <a:defRPr/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indent="-180975" algn="ctr">
              <a:buFontTx/>
              <a:buChar char="•"/>
              <a:defRPr/>
            </a:pPr>
            <a:endParaRPr lang="en-GB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indent="-180975">
              <a:defRPr/>
            </a:pP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1350329"/>
            <a:ext cx="5497830" cy="45246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2982913" y="425450"/>
            <a:ext cx="7154862" cy="36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033" tIns="42017" rIns="84033" bIns="42017">
            <a:spAutoFit/>
          </a:bodyPr>
          <a:lstStyle/>
          <a:p>
            <a:pPr defTabSz="839788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КАНДИДОЗ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СЛИЗИСТОЙ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ОБЛОЧКИ ПОЛОСТИ РТА</a:t>
            </a:r>
          </a:p>
        </p:txBody>
      </p:sp>
      <p:pic>
        <p:nvPicPr>
          <p:cNvPr id="300036" name="Picture 4" descr="hive-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973" y="1350329"/>
            <a:ext cx="5535548" cy="4524691"/>
          </a:xfrm>
          <a:prstGeom prst="rect">
            <a:avLst/>
          </a:prstGeom>
          <a:noFill/>
          <a:ln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391121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621247"/>
              </p:ext>
            </p:extLst>
          </p:nvPr>
        </p:nvGraphicFramePr>
        <p:xfrm>
          <a:off x="849785" y="347646"/>
          <a:ext cx="4065587" cy="414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Рисунок" r:id="rId3" imgW="3076560" imgH="2305080" progId="">
                  <p:embed/>
                </p:oleObj>
              </mc:Choice>
              <mc:Fallback>
                <p:oleObj name="Рисунок" r:id="rId3" imgW="3076560" imgH="2305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85" y="347646"/>
                        <a:ext cx="4065587" cy="414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2083" name="Picture 3" descr="PSK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0017" y="260648"/>
            <a:ext cx="4046537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4" name="Picture 4" descr="Untitled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6081" y="3287678"/>
            <a:ext cx="3312368" cy="349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5" name="Rectangle 5"/>
          <p:cNvSpPr>
            <a:spLocks noChangeArrowheads="1"/>
          </p:cNvSpPr>
          <p:nvPr/>
        </p:nvSpPr>
        <p:spPr bwMode="auto">
          <a:xfrm>
            <a:off x="849785" y="4632326"/>
            <a:ext cx="4392141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033" tIns="42017" rIns="84033" bIns="42017" anchor="ctr"/>
          <a:lstStyle/>
          <a:p>
            <a:pPr algn="ctr" defTabSz="839788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Гранулематозный глоссит</a:t>
            </a:r>
          </a:p>
        </p:txBody>
      </p:sp>
      <p:sp>
        <p:nvSpPr>
          <p:cNvPr id="302086" name="Rectangle 6"/>
          <p:cNvSpPr>
            <a:spLocks noChangeArrowheads="1"/>
          </p:cNvSpPr>
          <p:nvPr/>
        </p:nvSpPr>
        <p:spPr bwMode="auto">
          <a:xfrm>
            <a:off x="7080250" y="2894013"/>
            <a:ext cx="3346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033" tIns="42017" rIns="84033" bIns="42017" anchor="ctr"/>
          <a:lstStyle/>
          <a:p>
            <a:pPr algn="ctr" defTabSz="839788"/>
            <a:r>
              <a:rPr lang="ru-RU" sz="1700" b="1" dirty="0" err="1">
                <a:latin typeface="Times New Roman" pitchFamily="18" charset="0"/>
                <a:cs typeface="Times New Roman" pitchFamily="18" charset="0"/>
              </a:rPr>
              <a:t>Псевдомембранозный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глоссит</a:t>
            </a:r>
          </a:p>
        </p:txBody>
      </p:sp>
      <p:sp>
        <p:nvSpPr>
          <p:cNvPr id="302087" name="Rectangle 7"/>
          <p:cNvSpPr>
            <a:spLocks noChangeArrowheads="1"/>
          </p:cNvSpPr>
          <p:nvPr/>
        </p:nvSpPr>
        <p:spPr bwMode="auto">
          <a:xfrm>
            <a:off x="3797301" y="5703889"/>
            <a:ext cx="31527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033" tIns="42017" rIns="84033" bIns="42017" anchor="ctr"/>
          <a:lstStyle/>
          <a:p>
            <a:pPr algn="ctr" defTabSz="839788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Атрофический глоссит</a:t>
            </a:r>
          </a:p>
        </p:txBody>
      </p:sp>
    </p:spTree>
    <p:extLst>
      <p:ext uri="{BB962C8B-B14F-4D97-AF65-F5344CB8AC3E}">
        <p14:creationId xmlns:p14="http://schemas.microsoft.com/office/powerpoint/2010/main" val="3826966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PSK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2850" y="885826"/>
            <a:ext cx="437515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7" name="Picture 3" descr="PSK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9" y="885825"/>
            <a:ext cx="4465637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2419351" y="284164"/>
            <a:ext cx="7642225" cy="39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033" tIns="42017" rIns="84033" bIns="42017">
            <a:spAutoFit/>
          </a:bodyPr>
          <a:lstStyle/>
          <a:p>
            <a:pPr algn="ctr" defTabSz="839788" eaLnBrk="0" hangingPunct="0"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КАНДИДОЗ КОЖИ КРУПНЫХ СКЛАДОК</a:t>
            </a:r>
          </a:p>
        </p:txBody>
      </p:sp>
      <p:pic>
        <p:nvPicPr>
          <p:cNvPr id="303109" name="Picture 5" descr="PSK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7576" y="3765551"/>
            <a:ext cx="367506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0" name="Picture 6" descr="PSK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3830638"/>
            <a:ext cx="4367212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72571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67" y="1028700"/>
            <a:ext cx="6690361" cy="5017770"/>
          </a:xfrm>
        </p:spPr>
      </p:pic>
    </p:spTree>
    <p:extLst>
      <p:ext uri="{BB962C8B-B14F-4D97-AF65-F5344CB8AC3E}">
        <p14:creationId xmlns:p14="http://schemas.microsoft.com/office/powerpoint/2010/main" val="7377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91" y="959234"/>
            <a:ext cx="6932839" cy="5464426"/>
          </a:xfrm>
        </p:spPr>
      </p:pic>
    </p:spTree>
    <p:extLst>
      <p:ext uri="{BB962C8B-B14F-4D97-AF65-F5344CB8AC3E}">
        <p14:creationId xmlns:p14="http://schemas.microsoft.com/office/powerpoint/2010/main" val="15981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46" y="365760"/>
            <a:ext cx="8288180" cy="5525453"/>
          </a:xfrm>
        </p:spPr>
      </p:pic>
    </p:spTree>
    <p:extLst>
      <p:ext uri="{BB962C8B-B14F-4D97-AF65-F5344CB8AC3E}">
        <p14:creationId xmlns:p14="http://schemas.microsoft.com/office/powerpoint/2010/main" val="7849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46" y="1122997"/>
            <a:ext cx="8197454" cy="5464969"/>
          </a:xfrm>
        </p:spPr>
      </p:pic>
      <p:sp>
        <p:nvSpPr>
          <p:cNvPr id="2" name="Прямоугольник 1"/>
          <p:cNvSpPr/>
          <p:nvPr/>
        </p:nvSpPr>
        <p:spPr>
          <a:xfrm>
            <a:off x="3257550" y="160020"/>
            <a:ext cx="5372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Волосатая лейкоплакия </a:t>
            </a:r>
          </a:p>
        </p:txBody>
      </p:sp>
    </p:spTree>
    <p:extLst>
      <p:ext uri="{BB962C8B-B14F-4D97-AF65-F5344CB8AC3E}">
        <p14:creationId xmlns:p14="http://schemas.microsoft.com/office/powerpoint/2010/main" val="26987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49" y="662940"/>
            <a:ext cx="8206153" cy="5486400"/>
          </a:xfrm>
        </p:spPr>
      </p:pic>
    </p:spTree>
    <p:extLst>
      <p:ext uri="{BB962C8B-B14F-4D97-AF65-F5344CB8AC3E}">
        <p14:creationId xmlns:p14="http://schemas.microsoft.com/office/powerpoint/2010/main" val="37506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76" y="651510"/>
            <a:ext cx="7809889" cy="6057900"/>
          </a:xfrm>
        </p:spPr>
      </p:pic>
    </p:spTree>
    <p:extLst>
      <p:ext uri="{BB962C8B-B14F-4D97-AF65-F5344CB8AC3E}">
        <p14:creationId xmlns:p14="http://schemas.microsoft.com/office/powerpoint/2010/main" val="12095427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"/>
            <a:ext cx="8839200" cy="476671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ВОЛОСАТАЯ ЛЕЙКОПЛАКИЯ</a:t>
            </a:r>
          </a:p>
        </p:txBody>
      </p:sp>
      <p:pic>
        <p:nvPicPr>
          <p:cNvPr id="175107" name="Picture 3" descr="hive-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460004"/>
            <a:ext cx="4680520" cy="6174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44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524000" y="18891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Этиология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11531" y="4389120"/>
            <a:ext cx="954405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ru-RU" sz="1600" b="1" dirty="0">
              <a:solidFill>
                <a:srgbClr val="003366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герпесвирусов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вирус простого герпеса 1-ого типа (герпес губ, носа, лица, слизистых), 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вирус простого герпеса 2-ого типа (генитальный герпес),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вирус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Варицелла-Зостер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(опоясывающий герпес).</a:t>
            </a:r>
          </a:p>
          <a:p>
            <a:pPr>
              <a:lnSpc>
                <a:spcPct val="150000"/>
              </a:lnSpc>
              <a:defRPr/>
            </a:pPr>
            <a:endParaRPr lang="ru-RU" b="1" dirty="0"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ru-RU" sz="1600" b="1" dirty="0">
              <a:solidFill>
                <a:srgbClr val="003366"/>
              </a:solidFill>
              <a:cs typeface="Arial" charset="0"/>
            </a:endParaRPr>
          </a:p>
          <a:p>
            <a:pPr>
              <a:defRPr/>
            </a:pPr>
            <a:endParaRPr lang="el-GR" sz="1600" b="1" dirty="0">
              <a:solidFill>
                <a:srgbClr val="003366"/>
              </a:solidFill>
              <a:cs typeface="Arial" charset="0"/>
            </a:endParaRPr>
          </a:p>
        </p:txBody>
      </p:sp>
      <p:pic>
        <p:nvPicPr>
          <p:cNvPr id="7175" name="Picture 7" descr="Строение ВПГ (HSV). Электронная микроскопия"/>
          <p:cNvPicPr>
            <a:picLocks noChangeAspect="1" noChangeArrowheads="1"/>
          </p:cNvPicPr>
          <p:nvPr/>
        </p:nvPicPr>
        <p:blipFill>
          <a:blip r:embed="rId3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61" y="712133"/>
            <a:ext cx="349187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811530" y="800100"/>
            <a:ext cx="6092190" cy="26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Герпесвирусы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Пантропность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 органам и тканям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Персистенция 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латенция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 организме человека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Манифестация в условиях иммунодефицита</a:t>
            </a:r>
          </a:p>
          <a:p>
            <a:pPr>
              <a:lnSpc>
                <a:spcPct val="130000"/>
              </a:lnSpc>
              <a:defRPr/>
            </a:pP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defRPr/>
            </a:pPr>
            <a:endParaRPr lang="ru-RU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982980" y="2777491"/>
            <a:ext cx="5280660" cy="19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b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герпесвирусы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ru-RU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Короткий цикл репродукции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Цитопатический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эффект</a:t>
            </a:r>
          </a:p>
          <a:p>
            <a:pPr>
              <a:lnSpc>
                <a:spcPct val="130000"/>
              </a:lnSpc>
              <a:buFontTx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Персистенция в ЦНС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28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" y="1314451"/>
            <a:ext cx="9173527" cy="4743449"/>
          </a:xfrm>
        </p:spPr>
      </p:pic>
      <p:sp>
        <p:nvSpPr>
          <p:cNvPr id="5" name="TextBox 4"/>
          <p:cNvSpPr txBox="1"/>
          <p:nvPr/>
        </p:nvSpPr>
        <p:spPr>
          <a:xfrm>
            <a:off x="3931920" y="617220"/>
            <a:ext cx="3346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Волосатая лейкоплакия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63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0111"/>
            <a:ext cx="10397490" cy="81057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Саркома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Капоши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78" y="1432095"/>
            <a:ext cx="6452391" cy="4744868"/>
          </a:xfrm>
        </p:spPr>
      </p:pic>
    </p:spTree>
    <p:extLst>
      <p:ext uri="{BB962C8B-B14F-4D97-AF65-F5344CB8AC3E}">
        <p14:creationId xmlns:p14="http://schemas.microsoft.com/office/powerpoint/2010/main" val="3949984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5870" y="5394960"/>
            <a:ext cx="9201150" cy="110871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Саркома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Капоши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90" y="779428"/>
            <a:ext cx="6454140" cy="43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268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Саркома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Капоши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1690688"/>
            <a:ext cx="6920512" cy="4540208"/>
          </a:xfrm>
        </p:spPr>
      </p:pic>
    </p:spTree>
    <p:extLst>
      <p:ext uri="{BB962C8B-B14F-4D97-AF65-F5344CB8AC3E}">
        <p14:creationId xmlns:p14="http://schemas.microsoft.com/office/powerpoint/2010/main" val="27088703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1484784"/>
            <a:ext cx="4895850" cy="4824412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round/>
            <a:headEnd/>
            <a:tailEnd/>
          </a:ln>
        </p:spPr>
      </p:pic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1847528" y="404664"/>
            <a:ext cx="864096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033" tIns="42017" rIns="84033" bIns="42017" anchor="ctr"/>
          <a:lstStyle/>
          <a:p>
            <a:pPr algn="ctr" defTabSz="839788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ВИЧ-АССОЦИИРОВАННАЯ  САРКОМА К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ПОШИ</a:t>
            </a:r>
          </a:p>
        </p:txBody>
      </p:sp>
      <p:pic>
        <p:nvPicPr>
          <p:cNvPr id="199684" name="Picture 4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080" y="1484784"/>
            <a:ext cx="3708400" cy="4792662"/>
          </a:xfrm>
          <a:prstGeom prst="rect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1391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978" y="810424"/>
            <a:ext cx="5500198" cy="58218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3071814" y="188914"/>
            <a:ext cx="684053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4033" tIns="42017" rIns="84033" bIns="42017" anchor="ctr"/>
          <a:lstStyle/>
          <a:p>
            <a:pPr algn="ctr" defTabSz="839788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ВИЧ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АССОЦИИРОВАННАЯ САРКОМА К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ПОШИ</a:t>
            </a:r>
          </a:p>
        </p:txBody>
      </p:sp>
      <p:sp>
        <p:nvSpPr>
          <p:cNvPr id="2" name="Овал 1"/>
          <p:cNvSpPr/>
          <p:nvPr/>
        </p:nvSpPr>
        <p:spPr>
          <a:xfrm>
            <a:off x="5829300" y="2377440"/>
            <a:ext cx="1965960" cy="914400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 rot="19997956">
            <a:off x="3370916" y="2994895"/>
            <a:ext cx="741007" cy="518800"/>
          </a:xfrm>
          <a:prstGeom prst="ellipse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145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16" y="908721"/>
            <a:ext cx="7092950" cy="54006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2639617" y="355601"/>
            <a:ext cx="7056783" cy="36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033" tIns="42017" rIns="84033" bIns="42017">
            <a:spAutoFit/>
          </a:bodyPr>
          <a:lstStyle/>
          <a:p>
            <a:pPr algn="ctr" defTabSz="839788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ВИЧ-АССОЦИИРОВАННАЯ САРКОМА 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ПОШИ</a:t>
            </a:r>
          </a:p>
        </p:txBody>
      </p:sp>
    </p:spTree>
    <p:extLst>
      <p:ext uri="{BB962C8B-B14F-4D97-AF65-F5344CB8AC3E}">
        <p14:creationId xmlns:p14="http://schemas.microsoft.com/office/powerpoint/2010/main" val="3847781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Rot="1" noChangeArrowheads="1"/>
          </p:cNvSpPr>
          <p:nvPr/>
        </p:nvSpPr>
        <p:spPr bwMode="auto">
          <a:xfrm>
            <a:off x="152400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033" tIns="42017" rIns="84033" bIns="42017" anchor="ctr"/>
          <a:lstStyle/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САРКОМА 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ПОШИ, АГРЕССИВНОЕ ТЕЧЕНИЕ</a:t>
            </a:r>
          </a:p>
        </p:txBody>
      </p:sp>
      <p:pic>
        <p:nvPicPr>
          <p:cNvPr id="210947" name="Picture 3" descr="hive-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620688"/>
            <a:ext cx="4608512" cy="6083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8282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692697"/>
            <a:ext cx="5472707" cy="571921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3074989" y="188641"/>
            <a:ext cx="6400481" cy="36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033" tIns="42017" rIns="84033" bIns="42017">
            <a:spAutoFit/>
          </a:bodyPr>
          <a:lstStyle/>
          <a:p>
            <a:pPr algn="ctr" defTabSz="839788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ВИЧ-АССОЦИИРОВАННАЯ САРКОМА 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ПОШИ</a:t>
            </a:r>
          </a:p>
        </p:txBody>
      </p:sp>
    </p:spTree>
    <p:extLst>
      <p:ext uri="{BB962C8B-B14F-4D97-AF65-F5344CB8AC3E}">
        <p14:creationId xmlns:p14="http://schemas.microsoft.com/office/powerpoint/2010/main" val="21964469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7139" y="779463"/>
            <a:ext cx="7680325" cy="5751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2419350" y="217489"/>
            <a:ext cx="7781106" cy="36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4033" tIns="42017" rIns="84033" bIns="42017">
            <a:spAutoFit/>
          </a:bodyPr>
          <a:lstStyle/>
          <a:p>
            <a:pPr algn="ctr" defTabSz="839788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ВИЧ-АССОЦИИРОВАННАЯ САРКОМА 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ПОШИ</a:t>
            </a:r>
          </a:p>
        </p:txBody>
      </p:sp>
    </p:spTree>
    <p:extLst>
      <p:ext uri="{BB962C8B-B14F-4D97-AF65-F5344CB8AC3E}">
        <p14:creationId xmlns:p14="http://schemas.microsoft.com/office/powerpoint/2010/main" val="258071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1751965" y="1074419"/>
            <a:ext cx="9289415" cy="648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группе вирусов герпеса (ВГ) относят  несколько морфологически сходных вирусов:   ВПГ-1, ВПГ-2,   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varicella-zoster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(возбудитель ветряной оспы и опоясывающего лишая), вирус Эпштейна-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Барр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(ВЭБ)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цитомегаловирус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(ЦМВ). </a:t>
            </a:r>
          </a:p>
          <a:p>
            <a:pPr algn="ctr" eaLnBrk="1" hangingPunct="1">
              <a:lnSpc>
                <a:spcPct val="120000"/>
              </a:lnSpc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Проявления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герпетической инфекции многолики – от «безобидной» губной лихорадки,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афтозного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стоматита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генерализованных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форм с распространённым поражением кожи и слизистых оболочек  с вовлечением в патологический процесс  различных органов и систем.</a:t>
            </a:r>
          </a:p>
          <a:p>
            <a:pPr algn="ctr" eaLnBrk="1" hangingPunct="1">
              <a:lnSpc>
                <a:spcPct val="120000"/>
              </a:lnSpc>
            </a:pP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1631950" y="404813"/>
            <a:ext cx="892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ГЕРПЕСВИРУСНАЯ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ИНФЕКЦИИЯ (ГВИ)</a:t>
            </a:r>
          </a:p>
        </p:txBody>
      </p:sp>
    </p:spTree>
    <p:extLst>
      <p:ext uri="{BB962C8B-B14F-4D97-AF65-F5344CB8AC3E}">
        <p14:creationId xmlns:p14="http://schemas.microsoft.com/office/powerpoint/2010/main" val="25663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1" y="148590"/>
            <a:ext cx="8584988" cy="6438741"/>
          </a:xfrm>
        </p:spPr>
      </p:pic>
    </p:spTree>
    <p:extLst>
      <p:ext uri="{BB962C8B-B14F-4D97-AF65-F5344CB8AC3E}">
        <p14:creationId xmlns:p14="http://schemas.microsoft.com/office/powerpoint/2010/main" val="16778629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2" y="0"/>
            <a:ext cx="10840568" cy="6663690"/>
          </a:xfrm>
        </p:spPr>
      </p:pic>
    </p:spTree>
    <p:extLst>
      <p:ext uri="{BB962C8B-B14F-4D97-AF65-F5344CB8AC3E}">
        <p14:creationId xmlns:p14="http://schemas.microsoft.com/office/powerpoint/2010/main" val="16563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86" y="308610"/>
            <a:ext cx="7544734" cy="5651183"/>
          </a:xfrm>
        </p:spPr>
      </p:pic>
    </p:spTree>
    <p:extLst>
      <p:ext uri="{BB962C8B-B14F-4D97-AF65-F5344CB8AC3E}">
        <p14:creationId xmlns:p14="http://schemas.microsoft.com/office/powerpoint/2010/main" val="38933995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93" y="365760"/>
            <a:ext cx="9875084" cy="5497830"/>
          </a:xfrm>
        </p:spPr>
      </p:pic>
    </p:spTree>
    <p:extLst>
      <p:ext uri="{BB962C8B-B14F-4D97-AF65-F5344CB8AC3E}">
        <p14:creationId xmlns:p14="http://schemas.microsoft.com/office/powerpoint/2010/main" val="37634734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0" y="105088"/>
            <a:ext cx="7955280" cy="6615752"/>
          </a:xfrm>
        </p:spPr>
      </p:pic>
    </p:spTree>
    <p:extLst>
      <p:ext uri="{BB962C8B-B14F-4D97-AF65-F5344CB8AC3E}">
        <p14:creationId xmlns:p14="http://schemas.microsoft.com/office/powerpoint/2010/main" val="4474015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77" y="537210"/>
            <a:ext cx="8004095" cy="5396204"/>
          </a:xfrm>
        </p:spPr>
      </p:pic>
    </p:spTree>
    <p:extLst>
      <p:ext uri="{BB962C8B-B14F-4D97-AF65-F5344CB8AC3E}">
        <p14:creationId xmlns:p14="http://schemas.microsoft.com/office/powerpoint/2010/main" val="4050276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30265"/>
            <a:ext cx="6080760" cy="5794731"/>
          </a:xfrm>
        </p:spPr>
      </p:pic>
    </p:spTree>
    <p:extLst>
      <p:ext uri="{BB962C8B-B14F-4D97-AF65-F5344CB8AC3E}">
        <p14:creationId xmlns:p14="http://schemas.microsoft.com/office/powerpoint/2010/main" val="42601773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Lupus_vulgaris_9_0404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1"/>
            <a:ext cx="83058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7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33" y="800100"/>
            <a:ext cx="5916705" cy="4526279"/>
          </a:xfrm>
        </p:spPr>
      </p:pic>
    </p:spTree>
    <p:extLst>
      <p:ext uri="{BB962C8B-B14F-4D97-AF65-F5344CB8AC3E}">
        <p14:creationId xmlns:p14="http://schemas.microsoft.com/office/powerpoint/2010/main" val="37722803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69" y="125730"/>
            <a:ext cx="8580120" cy="6435090"/>
          </a:xfrm>
        </p:spPr>
      </p:pic>
    </p:spTree>
    <p:extLst>
      <p:ext uri="{BB962C8B-B14F-4D97-AF65-F5344CB8AC3E}">
        <p14:creationId xmlns:p14="http://schemas.microsoft.com/office/powerpoint/2010/main" val="135916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188720" y="1412875"/>
            <a:ext cx="9509760" cy="45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Установлено, что герпес-вирусы могут активировать геном  вируса иммунодефицита человека и являются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кофактором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прогрессирования ВИЧ-инфекции и СПИДа.</a:t>
            </a:r>
          </a:p>
          <a:p>
            <a:pPr eaLnBrk="1" hangingPunct="1">
              <a:lnSpc>
                <a:spcPct val="130000"/>
              </a:lnSpc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Спектр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клинических проявлений ГВИ зависит от локализации патологического процесса и его распространённости, состояния иммунной системы больного и антигенного типа вируса. </a:t>
            </a: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3060701" y="333376"/>
            <a:ext cx="5102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ГЕРПЕСВИРУСНАЯ  ИНФЕКЦИИЯ  (ГВИ)</a:t>
            </a:r>
          </a:p>
          <a:p>
            <a:pPr eaLnBrk="1" hangingPunct="1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0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70" y="262890"/>
            <a:ext cx="9004966" cy="6089184"/>
          </a:xfrm>
        </p:spPr>
      </p:pic>
    </p:spTree>
    <p:extLst>
      <p:ext uri="{BB962C8B-B14F-4D97-AF65-F5344CB8AC3E}">
        <p14:creationId xmlns:p14="http://schemas.microsoft.com/office/powerpoint/2010/main" val="38039921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148590"/>
            <a:ext cx="8580910" cy="6421477"/>
          </a:xfrm>
        </p:spPr>
      </p:pic>
    </p:spTree>
    <p:extLst>
      <p:ext uri="{BB962C8B-B14F-4D97-AF65-F5344CB8AC3E}">
        <p14:creationId xmlns:p14="http://schemas.microsoft.com/office/powerpoint/2010/main" val="31963052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70" y="171450"/>
            <a:ext cx="8637128" cy="6469411"/>
          </a:xfrm>
        </p:spPr>
      </p:pic>
    </p:spTree>
    <p:extLst>
      <p:ext uri="{BB962C8B-B14F-4D97-AF65-F5344CB8AC3E}">
        <p14:creationId xmlns:p14="http://schemas.microsoft.com/office/powerpoint/2010/main" val="28973138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0" y="0"/>
            <a:ext cx="6275069" cy="6735951"/>
          </a:xfrm>
        </p:spPr>
      </p:pic>
    </p:spTree>
    <p:extLst>
      <p:ext uri="{BB962C8B-B14F-4D97-AF65-F5344CB8AC3E}">
        <p14:creationId xmlns:p14="http://schemas.microsoft.com/office/powerpoint/2010/main" val="29978613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0" y="125730"/>
            <a:ext cx="6550065" cy="6496813"/>
          </a:xfrm>
        </p:spPr>
      </p:pic>
    </p:spTree>
    <p:extLst>
      <p:ext uri="{BB962C8B-B14F-4D97-AF65-F5344CB8AC3E}">
        <p14:creationId xmlns:p14="http://schemas.microsoft.com/office/powerpoint/2010/main" val="975523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10210800" y="1417638"/>
            <a:ext cx="77788" cy="95250"/>
          </a:xfrm>
        </p:spPr>
        <p:txBody>
          <a:bodyPr>
            <a:normAutofit fontScale="90000"/>
          </a:bodyPr>
          <a:lstStyle/>
          <a:p>
            <a:r>
              <a:rPr lang="ru-RU" sz="4000"/>
              <a:t> 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idx="1"/>
          </p:nvPr>
        </p:nvSpPr>
        <p:spPr>
          <a:xfrm flipH="1" flipV="1">
            <a:off x="10210800" y="6126164"/>
            <a:ext cx="90488" cy="1111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r>
              <a:rPr lang="ru-RU" sz="800"/>
              <a:t> </a:t>
            </a:r>
          </a:p>
        </p:txBody>
      </p:sp>
      <p:pic>
        <p:nvPicPr>
          <p:cNvPr id="320516" name="Picture 4" descr="0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351" y="1"/>
            <a:ext cx="6551613" cy="6335713"/>
          </a:xfrm>
          <a:prstGeom prst="rect">
            <a:avLst/>
          </a:prstGeom>
          <a:noFill/>
        </p:spPr>
      </p:pic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3071814" y="6256338"/>
            <a:ext cx="6480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9163777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1000</Words>
  <Application>Microsoft Office PowerPoint</Application>
  <PresentationFormat>Произвольный</PresentationFormat>
  <Paragraphs>213</Paragraphs>
  <Slides>95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7" baseType="lpstr">
      <vt:lpstr>Тема Office</vt:lpstr>
      <vt:lpstr>Рисунок</vt:lpstr>
      <vt:lpstr>Проявления заразных кожных заболеваний  на слизистой оболочке рта и красной каймы губ</vt:lpstr>
      <vt:lpstr>Презентация PowerPoint</vt:lpstr>
      <vt:lpstr>Презентация PowerPoint</vt:lpstr>
      <vt:lpstr>Презентация PowerPoint</vt:lpstr>
      <vt:lpstr>                        «Вирусы - это плохие новости в упаковке из белка»  Питер Медавар, нобелевский лауреат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Пути передачи инфекции </vt:lpstr>
      <vt:lpstr>Эпидемиология генитального герпеса</vt:lpstr>
      <vt:lpstr>Презентация PowerPoint</vt:lpstr>
      <vt:lpstr> ПУТИ ПЕРЕДАЧИ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Классическое проявление генитального герпеса</vt:lpstr>
      <vt:lpstr>Типичные проявления генитального герпеса</vt:lpstr>
      <vt:lpstr>Бессимптомный герпес  (атипичные клинические появления)  в  области слизистой шейки матки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Вирус простого герпеса 2 типа</vt:lpstr>
      <vt:lpstr>Вирусные заболевания</vt:lpstr>
      <vt:lpstr>Вирусные заболевания</vt:lpstr>
      <vt:lpstr>Вирусные заболевания</vt:lpstr>
      <vt:lpstr>Вирусные заболевания</vt:lpstr>
      <vt:lpstr>Презентация PowerPoint</vt:lpstr>
      <vt:lpstr>Вирусные заболевания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Вирус  герпеса 3 типа</vt:lpstr>
      <vt:lpstr>Презентация PowerPoint</vt:lpstr>
      <vt:lpstr>Презентация PowerPoint</vt:lpstr>
      <vt:lpstr>Презентация PowerPoint</vt:lpstr>
      <vt:lpstr>ВИЧ</vt:lpstr>
      <vt:lpstr>Презентация PowerPoint</vt:lpstr>
      <vt:lpstr>Презентация PowerPoint</vt:lpstr>
      <vt:lpstr>Актиномикоз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ВОЛОСАТАЯ ЛЕЙКОПЛАКИЯ</vt:lpstr>
      <vt:lpstr>Презентация PowerPoint</vt:lpstr>
      <vt:lpstr>Саркома Капоши </vt:lpstr>
      <vt:lpstr>Презентация PowerPoint</vt:lpstr>
      <vt:lpstr>Саркома Капоши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Вип</dc:title>
  <dc:creator>user</dc:creator>
  <cp:lastModifiedBy>Admin</cp:lastModifiedBy>
  <cp:revision>27</cp:revision>
  <dcterms:created xsi:type="dcterms:W3CDTF">2019-02-25T12:14:19Z</dcterms:created>
  <dcterms:modified xsi:type="dcterms:W3CDTF">2020-01-18T17:26:38Z</dcterms:modified>
</cp:coreProperties>
</file>